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71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8" r:id="rId22"/>
    <p:sldId id="277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-197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TitleSli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87452"/>
            <a:ext cx="8827266" cy="648309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492375"/>
            <a:ext cx="6762749" cy="1470025"/>
          </a:xfrm>
        </p:spPr>
        <p:txBody>
          <a:bodyPr/>
          <a:lstStyle>
            <a:lvl1pPr algn="r">
              <a:defRPr sz="4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1" y="3966882"/>
            <a:ext cx="6762749" cy="1752600"/>
          </a:xfrm>
        </p:spPr>
        <p:txBody>
          <a:bodyPr>
            <a:normAutofit/>
          </a:bodyPr>
          <a:lstStyle>
            <a:lvl1pPr marL="0" indent="0" algn="r">
              <a:spcBef>
                <a:spcPts val="6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5/2/16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5/2/16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Cap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87452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4" y="590550"/>
            <a:ext cx="365760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3023" y="739588"/>
            <a:ext cx="3657600" cy="53087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464" y="1816100"/>
            <a:ext cx="3657600" cy="3822700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5/2/16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PictureCap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77" y="187452"/>
            <a:ext cx="853665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0" y="533400"/>
            <a:ext cx="4476750" cy="1252538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6124" y="1828800"/>
            <a:ext cx="4474539" cy="38100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6124" y="6288741"/>
            <a:ext cx="1887537" cy="365125"/>
          </a:xfrm>
        </p:spPr>
        <p:txBody>
          <a:bodyPr/>
          <a:lstStyle/>
          <a:p>
            <a:fld id="{D140825E-4A15-4D39-8176-1F07E904CB30}" type="datetimeFigureOut">
              <a:rPr lang="en-US" smtClean="0"/>
              <a:t>5/2/16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67399" y="6288741"/>
            <a:ext cx="267596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188253" y="179292"/>
            <a:ext cx="3281087" cy="6483096"/>
          </a:xfrm>
          <a:prstGeom prst="round1Rect">
            <a:avLst>
              <a:gd name="adj" fmla="val 17325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verlay-PictureCaption-Extra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87452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0953" y="533400"/>
            <a:ext cx="3657600" cy="1252538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596153" y="1600199"/>
            <a:ext cx="3657600" cy="3657601"/>
          </a:xfrm>
          <a:prstGeom prst="ellipse">
            <a:avLst/>
          </a:prstGeom>
          <a:blipFill dpi="0" rotWithShape="0">
            <a:blip r:embed="rId3" cstate="print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10412" y="1828800"/>
            <a:ext cx="3657600" cy="38100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1000" y="6288741"/>
            <a:ext cx="1865125" cy="365125"/>
          </a:xfrm>
        </p:spPr>
        <p:txBody>
          <a:bodyPr/>
          <a:lstStyle/>
          <a:p>
            <a:fld id="{D140825E-4A15-4D39-8176-1F07E904CB30}" type="datetimeFigureOut">
              <a:rPr lang="en-US" smtClean="0"/>
              <a:t>5/2/16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25813" y="6288741"/>
            <a:ext cx="521755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verlay-PictureCaption-Extra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87452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038" y="3778624"/>
            <a:ext cx="7560515" cy="1102658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871584" y="762000"/>
            <a:ext cx="7427726" cy="2989730"/>
          </a:xfrm>
          <a:prstGeom prst="roundRect">
            <a:avLst>
              <a:gd name="adj" fmla="val 7476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8034" y="4827493"/>
            <a:ext cx="7559977" cy="1220881"/>
          </a:xfr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1000" y="6288741"/>
            <a:ext cx="1865125" cy="365125"/>
          </a:xfrm>
        </p:spPr>
        <p:txBody>
          <a:bodyPr/>
          <a:lstStyle/>
          <a:p>
            <a:fld id="{D140825E-4A15-4D39-8176-1F07E904CB30}" type="datetimeFigureOut">
              <a:rPr lang="en-US" smtClean="0"/>
              <a:t>5/2/16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25813" y="6288741"/>
            <a:ext cx="521755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5/2/16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28646" y="779463"/>
            <a:ext cx="1358153" cy="52689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9462" y="779464"/>
            <a:ext cx="6170613" cy="5268911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5/2/16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5/2/16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SectionHead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87452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591360"/>
            <a:ext cx="7583487" cy="1362075"/>
          </a:xfrm>
        </p:spPr>
        <p:txBody>
          <a:bodyPr anchor="b" anchorCtr="0">
            <a:noAutofit/>
          </a:bodyPr>
          <a:lstStyle>
            <a:lvl1pPr algn="l">
              <a:defRPr sz="44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3950354"/>
            <a:ext cx="7583487" cy="1500187"/>
          </a:xfrm>
        </p:spPr>
        <p:txBody>
          <a:bodyPr anchor="t" anchorCtr="0"/>
          <a:lstStyle>
            <a:lvl1pPr marL="0" indent="0" algn="l">
              <a:spcBef>
                <a:spcPts val="60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5/2/16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2" y="1828800"/>
            <a:ext cx="36576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8541" y="1828800"/>
            <a:ext cx="36576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5/2/16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381000"/>
            <a:ext cx="7583487" cy="104438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438835"/>
            <a:ext cx="3657600" cy="789828"/>
          </a:xfr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9463" y="2362199"/>
            <a:ext cx="3657600" cy="36861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5350" y="1438835"/>
            <a:ext cx="3657600" cy="789828"/>
          </a:xfr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5350" y="2362199"/>
            <a:ext cx="3657600" cy="36861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5/2/16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874059" y="2286000"/>
            <a:ext cx="3563003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15840" y="2286000"/>
            <a:ext cx="356616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74059" y="2286000"/>
            <a:ext cx="3563003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815840" y="2286000"/>
            <a:ext cx="356616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2" y="1828801"/>
            <a:ext cx="7585076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5/2/16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779462" y="3991816"/>
            <a:ext cx="7585076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0953" y="1828801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5/2/16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4710953" y="3991816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779462" y="1828800"/>
            <a:ext cx="36576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5/2/16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4"/>
          </p:nvPr>
        </p:nvSpPr>
        <p:spPr>
          <a:xfrm>
            <a:off x="779463" y="1828801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5"/>
          </p:nvPr>
        </p:nvSpPr>
        <p:spPr>
          <a:xfrm>
            <a:off x="779463" y="3991816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4710953" y="1828801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3"/>
          </p:nvPr>
        </p:nvSpPr>
        <p:spPr>
          <a:xfrm>
            <a:off x="4710953" y="3991816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5/2/16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Diagonal Corner Rectangle 7"/>
          <p:cNvSpPr/>
          <p:nvPr/>
        </p:nvSpPr>
        <p:spPr>
          <a:xfrm>
            <a:off x="189707" y="189707"/>
            <a:ext cx="8764587" cy="6478587"/>
          </a:xfrm>
          <a:prstGeom prst="round2DiagRect">
            <a:avLst>
              <a:gd name="adj1" fmla="val 9416"/>
              <a:gd name="adj2" fmla="val 0"/>
            </a:avLst>
          </a:prstGeom>
          <a:gradFill>
            <a:gsLst>
              <a:gs pos="17000">
                <a:schemeClr val="bg2"/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9463" y="381000"/>
            <a:ext cx="7583487" cy="104438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828800"/>
            <a:ext cx="7583487" cy="4208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1000" y="6288741"/>
            <a:ext cx="18875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D140825E-4A15-4D39-8176-1F07E904CB30}" type="datetimeFigureOut">
              <a:rPr lang="en-US" smtClean="0"/>
              <a:t>5/2/16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04615" y="6288741"/>
            <a:ext cx="523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4411" y="219635"/>
            <a:ext cx="493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spcBef>
          <a:spcPct val="0"/>
        </a:spcBef>
        <a:buNone/>
        <a:defRPr sz="3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82575" indent="-282575" algn="l" defTabSz="914400" rtl="0" eaLnBrk="1" latinLnBrk="0" hangingPunct="1">
        <a:spcBef>
          <a:spcPts val="2000"/>
        </a:spcBef>
        <a:buFont typeface="Wingdings 2" pitchFamily="18" charset="2"/>
        <a:buChar char=""/>
        <a:defRPr sz="2200" kern="1200">
          <a:solidFill>
            <a:schemeClr val="bg1"/>
          </a:solidFill>
          <a:latin typeface="+mn-lt"/>
          <a:ea typeface="+mn-ea"/>
          <a:cs typeface="+mn-cs"/>
        </a:defRPr>
      </a:lvl1pPr>
      <a:lvl2pPr marL="577850" indent="-295275" algn="l" defTabSz="914400" rtl="0" eaLnBrk="1" latinLnBrk="0" hangingPunct="1">
        <a:spcBef>
          <a:spcPts val="600"/>
        </a:spcBef>
        <a:buFont typeface="Wingdings 2" pitchFamily="18" charset="2"/>
        <a:buChar char="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860425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143000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425575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1711325" indent="-288925" algn="l" defTabSz="914400" rtl="0" eaLnBrk="1" latinLnBrk="0" hangingPunct="1">
        <a:spcBef>
          <a:spcPct val="20000"/>
        </a:spcBef>
        <a:buFont typeface="Wingdings 2" pitchFamily="18" charset="2"/>
        <a:buChar char=""/>
        <a:defRPr lang="en-US" sz="1800" kern="120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2000250" indent="-288925" algn="l" defTabSz="914400" rtl="0" eaLnBrk="1" latinLnBrk="0" hangingPunct="1">
        <a:spcBef>
          <a:spcPct val="20000"/>
        </a:spcBef>
        <a:buFont typeface="Wingdings 2" pitchFamily="18" charset="2"/>
        <a:buChar char=""/>
        <a:defRPr lang="en-US" sz="1800" kern="1200" dirty="0" smtClean="0">
          <a:solidFill>
            <a:schemeClr val="bg1"/>
          </a:solidFill>
          <a:latin typeface="+mn-lt"/>
          <a:ea typeface="+mn-ea"/>
          <a:cs typeface="+mn-cs"/>
        </a:defRPr>
      </a:lvl7pPr>
      <a:lvl8pPr marL="2290763" indent="-288925" algn="l" defTabSz="914400" rtl="0" eaLnBrk="1" latinLnBrk="0" hangingPunct="1">
        <a:spcBef>
          <a:spcPct val="20000"/>
        </a:spcBef>
        <a:buFont typeface="Wingdings 2" pitchFamily="18" charset="2"/>
        <a:buChar char=""/>
        <a:defRPr lang="en-US" sz="1800" kern="1200" dirty="0" smtClean="0">
          <a:solidFill>
            <a:schemeClr val="bg1"/>
          </a:solidFill>
          <a:latin typeface="+mn-lt"/>
          <a:ea typeface="+mn-ea"/>
          <a:cs typeface="+mn-cs"/>
        </a:defRPr>
      </a:lvl8pPr>
      <a:lvl9pPr marL="2571750" indent="-288925" algn="l" defTabSz="914400" rtl="0" eaLnBrk="1" latinLnBrk="0" hangingPunct="1">
        <a:spcBef>
          <a:spcPct val="20000"/>
        </a:spcBef>
        <a:buFont typeface="Wingdings 2" pitchFamily="18" charset="2"/>
        <a:buChar char=""/>
        <a:defRPr lang="en-US" sz="1800" kern="1200" dirty="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Animal Shelter Outcomes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By: Eric Liao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710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pic>
        <p:nvPicPr>
          <p:cNvPr id="4" name="Content Placeholder 3" descr="Screen Shot 2016-05-02 at 10.13.35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7652" b="-87652"/>
          <a:stretch>
            <a:fillRect/>
          </a:stretch>
        </p:blipFill>
        <p:spPr>
          <a:xfrm>
            <a:off x="779463" y="304798"/>
            <a:ext cx="7583487" cy="4208930"/>
          </a:xfrm>
        </p:spPr>
      </p:pic>
      <p:sp>
        <p:nvSpPr>
          <p:cNvPr id="5" name="TextBox 4"/>
          <p:cNvSpPr txBox="1"/>
          <p:nvPr/>
        </p:nvSpPr>
        <p:spPr>
          <a:xfrm>
            <a:off x="779463" y="3392714"/>
            <a:ext cx="758348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dirty="0">
                <a:solidFill>
                  <a:srgbClr val="FFFFFF"/>
                </a:solidFill>
              </a:rPr>
              <a:t>Since most of my data is categorical, there's no real way for me to do a linear regression model. Instead, I will be using random forest for my modeling</a:t>
            </a:r>
            <a:r>
              <a:rPr lang="en-US" sz="2200" dirty="0" smtClean="0">
                <a:solidFill>
                  <a:srgbClr val="FFFFFF"/>
                </a:solidFill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n-US" sz="2200" dirty="0" smtClean="0">
              <a:solidFill>
                <a:srgbClr val="FFFFFF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200" dirty="0">
                <a:solidFill>
                  <a:srgbClr val="FFFFFF"/>
                </a:solidFill>
              </a:rPr>
              <a:t>My original </a:t>
            </a:r>
            <a:r>
              <a:rPr lang="en-US" sz="2200" dirty="0" smtClean="0">
                <a:solidFill>
                  <a:srgbClr val="FFFFFF"/>
                </a:solidFill>
              </a:rPr>
              <a:t>random </a:t>
            </a:r>
            <a:r>
              <a:rPr lang="en-US" sz="2200" dirty="0">
                <a:solidFill>
                  <a:srgbClr val="FFFFFF"/>
                </a:solidFill>
              </a:rPr>
              <a:t>forest model actually had a higher cross validation score than my final.  Since I am now using 20 estimators, instead of the original 10, I'm okay with this slight discrepancy, as my results should be more in tune with the true population.</a:t>
            </a:r>
          </a:p>
        </p:txBody>
      </p:sp>
    </p:spTree>
    <p:extLst>
      <p:ext uri="{BB962C8B-B14F-4D97-AF65-F5344CB8AC3E}">
        <p14:creationId xmlns:p14="http://schemas.microsoft.com/office/powerpoint/2010/main" val="1336375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</a:t>
            </a:r>
            <a:endParaRPr lang="en-US" dirty="0"/>
          </a:p>
        </p:txBody>
      </p:sp>
      <p:pic>
        <p:nvPicPr>
          <p:cNvPr id="4" name="Content Placeholder 3" descr="forest-hills-driv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088" r="-400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09192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606" y="1881416"/>
            <a:ext cx="2703965" cy="4430486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Happy with my random forest model, I wanted to see if there were certain outcomes I could predict better than the others.</a:t>
            </a:r>
          </a:p>
        </p:txBody>
      </p:sp>
      <p:pic>
        <p:nvPicPr>
          <p:cNvPr id="4" name="Picture 3" descr="confusion_matri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571" y="1826987"/>
            <a:ext cx="5585677" cy="446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40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II (Cont’d)</a:t>
            </a:r>
            <a:endParaRPr lang="en-US" dirty="0"/>
          </a:p>
        </p:txBody>
      </p:sp>
      <p:pic>
        <p:nvPicPr>
          <p:cNvPr id="4" name="Content Placeholder 3" descr="Screen Shot 2016-05-02 at 10.21.1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527" b="-185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29780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36" y="1828800"/>
            <a:ext cx="2050822" cy="4394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i="1" dirty="0"/>
              <a:t>Now that I know what outcomes I can better predict, I wanted to see which features play the most importance on predicting a correct outcome.</a:t>
            </a:r>
          </a:p>
        </p:txBody>
      </p:sp>
      <p:pic>
        <p:nvPicPr>
          <p:cNvPr id="4" name="Picture 3" descr="features-importan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934" y="1828800"/>
            <a:ext cx="6007413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89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IV</a:t>
            </a:r>
            <a:endParaRPr lang="en-US" dirty="0"/>
          </a:p>
        </p:txBody>
      </p:sp>
      <p:pic>
        <p:nvPicPr>
          <p:cNvPr id="4" name="Content Placeholder 3" descr="Screen Shot 2016-05-02 at 10.27.0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112" b="-12112"/>
          <a:stretch>
            <a:fillRect/>
          </a:stretch>
        </p:blipFill>
        <p:spPr>
          <a:xfrm>
            <a:off x="779462" y="1484302"/>
            <a:ext cx="7583487" cy="4208930"/>
          </a:xfrm>
        </p:spPr>
      </p:pic>
      <p:sp>
        <p:nvSpPr>
          <p:cNvPr id="5" name="TextBox 4"/>
          <p:cNvSpPr txBox="1"/>
          <p:nvPr/>
        </p:nvSpPr>
        <p:spPr>
          <a:xfrm>
            <a:off x="779463" y="5460999"/>
            <a:ext cx="75834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 smtClean="0">
                <a:solidFill>
                  <a:srgbClr val="FFFFFF"/>
                </a:solidFill>
              </a:rPr>
              <a:t>I will be using a ROC curve to determine my true </a:t>
            </a:r>
            <a:r>
              <a:rPr lang="en-US" sz="2200" i="1" dirty="0">
                <a:solidFill>
                  <a:srgbClr val="FFFFFF"/>
                </a:solidFill>
              </a:rPr>
              <a:t>positive rate in predicting the different </a:t>
            </a:r>
            <a:r>
              <a:rPr lang="en-US" sz="2200" i="1" dirty="0" smtClean="0">
                <a:solidFill>
                  <a:srgbClr val="FFFFFF"/>
                </a:solidFill>
              </a:rPr>
              <a:t>outcomes.</a:t>
            </a:r>
            <a:endParaRPr lang="en-US" sz="2200" i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050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IV (Died)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5268" r="-152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54750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(Euthanasia)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268" r="-152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91331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300" dirty="0" smtClean="0"/>
              <a:t>Machine Learning IV (Return to Owner)</a:t>
            </a:r>
            <a:endParaRPr lang="en-US" sz="33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268" r="-152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73300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IV (Transfer)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5268" r="-152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02263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Glossary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4" y="1828800"/>
            <a:ext cx="3865108" cy="420893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Acquiring the Data</a:t>
            </a:r>
          </a:p>
          <a:p>
            <a:r>
              <a:rPr lang="en-US" dirty="0" smtClean="0"/>
              <a:t>Hypothesis</a:t>
            </a:r>
          </a:p>
          <a:p>
            <a:r>
              <a:rPr lang="en-US" dirty="0" smtClean="0"/>
              <a:t>Exploratory Analysis</a:t>
            </a:r>
          </a:p>
          <a:p>
            <a:r>
              <a:rPr lang="en-US" dirty="0" smtClean="0"/>
              <a:t>Dummy Variables</a:t>
            </a:r>
          </a:p>
          <a:p>
            <a:r>
              <a:rPr lang="en-US" dirty="0"/>
              <a:t>Creating an Algorithm for Age</a:t>
            </a:r>
          </a:p>
          <a:p>
            <a:r>
              <a:rPr lang="en-US" dirty="0" smtClean="0"/>
              <a:t>More Analysis</a:t>
            </a:r>
          </a:p>
          <a:p>
            <a:r>
              <a:rPr lang="en-US" dirty="0" smtClean="0"/>
              <a:t>Cleaning Up my Data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96972" y="1832429"/>
            <a:ext cx="3865108" cy="4208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2575" indent="-282575" algn="l" defTabSz="914400" rtl="0" eaLnBrk="1" latinLnBrk="0" hangingPunct="1">
              <a:spcBef>
                <a:spcPts val="2000"/>
              </a:spcBef>
              <a:buFont typeface="Wingdings 2" pitchFamily="18" charset="2"/>
              <a:buChar char=""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77850" indent="-2952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60425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43000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425575" indent="-282575" algn="l" defTabSz="914400" rtl="0" eaLnBrk="1" latinLnBrk="0" hangingPunct="1">
              <a:spcBef>
                <a:spcPts val="600"/>
              </a:spcBef>
              <a:buFont typeface="Wingdings 2" pitchFamily="18" charset="2"/>
              <a:buChar char="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711325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000250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2290763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2571750" indent="-288925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"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Machine Learning</a:t>
            </a:r>
          </a:p>
          <a:p>
            <a:r>
              <a:rPr lang="en-US" dirty="0" smtClean="0"/>
              <a:t>Machine Learning II</a:t>
            </a:r>
          </a:p>
          <a:p>
            <a:r>
              <a:rPr lang="en-US" dirty="0" smtClean="0"/>
              <a:t>Machine Learning III</a:t>
            </a:r>
          </a:p>
          <a:p>
            <a:r>
              <a:rPr lang="en-US" dirty="0" smtClean="0"/>
              <a:t>Machine Learning IV</a:t>
            </a:r>
          </a:p>
          <a:p>
            <a:r>
              <a:rPr lang="en-US" dirty="0" smtClean="0"/>
              <a:t>Next Steps</a:t>
            </a:r>
          </a:p>
          <a:p>
            <a:r>
              <a:rPr lang="en-US" dirty="0" smtClean="0"/>
              <a:t>Special Thanks</a:t>
            </a:r>
          </a:p>
          <a:p>
            <a:r>
              <a:rPr lang="en-US" dirty="0" smtClean="0"/>
              <a:t>Questions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616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3" y="1484083"/>
            <a:ext cx="7583487" cy="4208930"/>
          </a:xfrm>
        </p:spPr>
        <p:txBody>
          <a:bodyPr/>
          <a:lstStyle/>
          <a:p>
            <a:r>
              <a:rPr lang="en-US" dirty="0" smtClean="0"/>
              <a:t>Acquire more data.</a:t>
            </a:r>
          </a:p>
          <a:p>
            <a:r>
              <a:rPr lang="en-US" dirty="0" smtClean="0"/>
              <a:t>Re-run my models to include cats.</a:t>
            </a:r>
          </a:p>
          <a:p>
            <a:r>
              <a:rPr lang="en-US" dirty="0" smtClean="0"/>
              <a:t>Look into the importance of other features for correctly predicting outcome.</a:t>
            </a:r>
          </a:p>
        </p:txBody>
      </p:sp>
      <p:pic>
        <p:nvPicPr>
          <p:cNvPr id="4" name="Picture 3" descr="adoptanimal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2" y="3713029"/>
            <a:ext cx="5098142" cy="263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02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Thanks!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3" y="1678213"/>
            <a:ext cx="4373107" cy="4359517"/>
          </a:xfrm>
        </p:spPr>
        <p:txBody>
          <a:bodyPr/>
          <a:lstStyle/>
          <a:p>
            <a:r>
              <a:rPr lang="nl-NL" dirty="0" err="1" smtClean="0"/>
              <a:t>Ivan</a:t>
            </a:r>
            <a:r>
              <a:rPr lang="nl-NL" dirty="0" smtClean="0"/>
              <a:t> </a:t>
            </a:r>
            <a:r>
              <a:rPr lang="nl-NL" dirty="0" err="1" smtClean="0"/>
              <a:t>Corneillet</a:t>
            </a:r>
            <a:r>
              <a:rPr lang="nl-NL" dirty="0" smtClean="0"/>
              <a:t>, </a:t>
            </a:r>
            <a:r>
              <a:rPr lang="nl-NL" dirty="0" err="1" smtClean="0"/>
              <a:t>Jeremiah</a:t>
            </a:r>
            <a:r>
              <a:rPr lang="nl-NL" dirty="0" smtClean="0"/>
              <a:t> </a:t>
            </a:r>
            <a:r>
              <a:rPr lang="nl-NL" dirty="0" err="1" smtClean="0"/>
              <a:t>Gaw</a:t>
            </a:r>
            <a:r>
              <a:rPr lang="nl-NL" dirty="0" smtClean="0"/>
              <a:t>, &amp; </a:t>
            </a:r>
            <a:r>
              <a:rPr lang="fi-FI" dirty="0" err="1" smtClean="0"/>
              <a:t>Azi</a:t>
            </a:r>
            <a:r>
              <a:rPr lang="fi-FI" dirty="0" smtClean="0"/>
              <a:t> </a:t>
            </a:r>
            <a:r>
              <a:rPr lang="fi-FI" dirty="0" err="1" smtClean="0"/>
              <a:t>Hussain</a:t>
            </a:r>
            <a:endParaRPr lang="fi-FI" dirty="0" smtClean="0"/>
          </a:p>
          <a:p>
            <a:r>
              <a:rPr lang="fi-FI" dirty="0" smtClean="0"/>
              <a:t>SF-DAT-21</a:t>
            </a:r>
            <a:endParaRPr lang="en-US" dirty="0"/>
          </a:p>
        </p:txBody>
      </p:sp>
      <p:pic>
        <p:nvPicPr>
          <p:cNvPr id="4" name="Picture 3" descr="ewo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880" y="1678213"/>
            <a:ext cx="3217333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54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8268" b="82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92648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Acquiring the Data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11051" b="-11051"/>
          <a:stretch>
            <a:fillRect/>
          </a:stretch>
        </p:blipFill>
        <p:spPr>
          <a:xfrm>
            <a:off x="779463" y="885364"/>
            <a:ext cx="7583487" cy="4208930"/>
          </a:xfrm>
        </p:spPr>
      </p:pic>
      <p:sp>
        <p:nvSpPr>
          <p:cNvPr id="7" name="TextBox 6"/>
          <p:cNvSpPr txBox="1"/>
          <p:nvPr/>
        </p:nvSpPr>
        <p:spPr>
          <a:xfrm>
            <a:off x="779463" y="4591491"/>
            <a:ext cx="7583487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 </a:t>
            </a:r>
            <a:r>
              <a:rPr lang="en-US" dirty="0">
                <a:solidFill>
                  <a:schemeClr val="bg1"/>
                </a:solidFill>
              </a:rPr>
              <a:t>will be looking at data from a </a:t>
            </a:r>
            <a:r>
              <a:rPr lang="en-US" dirty="0" err="1">
                <a:solidFill>
                  <a:schemeClr val="bg1"/>
                </a:solidFill>
              </a:rPr>
              <a:t>Kaggle</a:t>
            </a:r>
            <a:r>
              <a:rPr lang="en-US" dirty="0">
                <a:solidFill>
                  <a:schemeClr val="bg1"/>
                </a:solidFill>
              </a:rPr>
              <a:t> competition on Animal Shelter Outcomes.  The "Outcomes" column has been removed from the test set, and I will create a model (from my train set) to see how accurately I can predict the missing outcomes.  In order to complete this task, I will have to be picky on what categories I build my model out of, and see what yields the best results.</a:t>
            </a:r>
          </a:p>
        </p:txBody>
      </p:sp>
    </p:spTree>
    <p:extLst>
      <p:ext uri="{BB962C8B-B14F-4D97-AF65-F5344CB8AC3E}">
        <p14:creationId xmlns:p14="http://schemas.microsoft.com/office/powerpoint/2010/main" val="2261637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3" y="1683657"/>
            <a:ext cx="7583487" cy="1890486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I believe that "age" will play the most important role in correctly predicting the outcome of an animal shelter.  Since most adopters prefer a younger puppy instead of an elder dog, age should be important in predicting adoptions and deaths.</a:t>
            </a:r>
          </a:p>
        </p:txBody>
      </p:sp>
      <p:pic>
        <p:nvPicPr>
          <p:cNvPr id="6" name="Picture 5" descr="bus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13" y="3631292"/>
            <a:ext cx="3846285" cy="254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51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Exploratory Analysis</a:t>
            </a:r>
            <a:endParaRPr lang="en-US" dirty="0"/>
          </a:p>
        </p:txBody>
      </p:sp>
      <p:pic>
        <p:nvPicPr>
          <p:cNvPr id="5" name="Content Placeholder 4" descr="Screen Shot 2016-05-02 at 9.40.3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111" b="-12111"/>
          <a:stretch>
            <a:fillRect/>
          </a:stretch>
        </p:blipFill>
        <p:spPr>
          <a:xfrm>
            <a:off x="415925" y="1170668"/>
            <a:ext cx="8310563" cy="4613275"/>
          </a:xfrm>
        </p:spPr>
      </p:pic>
      <p:sp>
        <p:nvSpPr>
          <p:cNvPr id="6" name="TextBox 5"/>
          <p:cNvSpPr txBox="1"/>
          <p:nvPr/>
        </p:nvSpPr>
        <p:spPr>
          <a:xfrm>
            <a:off x="415925" y="5588000"/>
            <a:ext cx="83105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dirty="0" smtClean="0">
                <a:solidFill>
                  <a:srgbClr val="FFFFFF"/>
                </a:solidFill>
              </a:rPr>
              <a:t>Mostly categorical, so I’ll have to create dummy variables.</a:t>
            </a:r>
          </a:p>
          <a:p>
            <a:pPr marL="285750" indent="-285750">
              <a:buFont typeface="Arial"/>
              <a:buChar char="•"/>
            </a:pPr>
            <a:r>
              <a:rPr lang="en-US" sz="2200" dirty="0" smtClean="0">
                <a:solidFill>
                  <a:srgbClr val="FFFFFF"/>
                </a:solidFill>
              </a:rPr>
              <a:t>Age is not in the same unit.</a:t>
            </a:r>
            <a:endParaRPr lang="en-US" sz="2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003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Dummy Variables</a:t>
            </a:r>
            <a:endParaRPr lang="en-US" dirty="0"/>
          </a:p>
        </p:txBody>
      </p:sp>
      <p:pic>
        <p:nvPicPr>
          <p:cNvPr id="4" name="Content Placeholder 3" descr="Screen Shot 2016-05-02 at 9.44.0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26" b="-2026"/>
          <a:stretch>
            <a:fillRect/>
          </a:stretch>
        </p:blipFill>
        <p:spPr>
          <a:xfrm>
            <a:off x="308428" y="1505134"/>
            <a:ext cx="8526240" cy="4732169"/>
          </a:xfrm>
        </p:spPr>
      </p:pic>
    </p:spTree>
    <p:extLst>
      <p:ext uri="{BB962C8B-B14F-4D97-AF65-F5344CB8AC3E}">
        <p14:creationId xmlns:p14="http://schemas.microsoft.com/office/powerpoint/2010/main" val="2052268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an Algorithm for Age</a:t>
            </a:r>
            <a:endParaRPr lang="en-US" dirty="0"/>
          </a:p>
        </p:txBody>
      </p:sp>
      <p:pic>
        <p:nvPicPr>
          <p:cNvPr id="4" name="Content Placeholder 3" descr="Screen Shot 2016-05-02 at 9.46.42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308" b="-47308"/>
          <a:stretch>
            <a:fillRect/>
          </a:stretch>
        </p:blipFill>
        <p:spPr>
          <a:xfrm>
            <a:off x="362857" y="720961"/>
            <a:ext cx="8435525" cy="4681302"/>
          </a:xfrm>
        </p:spPr>
      </p:pic>
      <p:sp>
        <p:nvSpPr>
          <p:cNvPr id="5" name="TextBox 4"/>
          <p:cNvSpPr txBox="1"/>
          <p:nvPr/>
        </p:nvSpPr>
        <p:spPr>
          <a:xfrm>
            <a:off x="362857" y="4662714"/>
            <a:ext cx="85815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srgbClr val="FFFFFF"/>
                </a:solidFill>
              </a:rPr>
              <a:t>Out of all my categories, I see that Age is the only one that has continuous variables.  The problem is that not all of the dog's ages are in the same unit (year, month, day), so I need to create an algorithm to convert all ages to the same unit (month).</a:t>
            </a:r>
          </a:p>
        </p:txBody>
      </p:sp>
    </p:spTree>
    <p:extLst>
      <p:ext uri="{BB962C8B-B14F-4D97-AF65-F5344CB8AC3E}">
        <p14:creationId xmlns:p14="http://schemas.microsoft.com/office/powerpoint/2010/main" val="1067759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Analysis</a:t>
            </a:r>
            <a:endParaRPr lang="en-US" dirty="0"/>
          </a:p>
        </p:txBody>
      </p:sp>
      <p:pic>
        <p:nvPicPr>
          <p:cNvPr id="6" name="Picture 5" descr="Screen Shot 2016-05-02 at 9.57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128" y="1558471"/>
            <a:ext cx="2999968" cy="4659849"/>
          </a:xfrm>
          <a:prstGeom prst="rect">
            <a:avLst/>
          </a:prstGeom>
        </p:spPr>
      </p:pic>
      <p:pic>
        <p:nvPicPr>
          <p:cNvPr id="8" name="Content Placeholder 7" descr="animal-shelter-puppies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0" b="8330"/>
          <a:stretch>
            <a:fillRect/>
          </a:stretch>
        </p:blipFill>
        <p:spPr>
          <a:xfrm>
            <a:off x="380999" y="2383715"/>
            <a:ext cx="5250340" cy="2914005"/>
          </a:xfrm>
        </p:spPr>
      </p:pic>
    </p:spTree>
    <p:extLst>
      <p:ext uri="{BB962C8B-B14F-4D97-AF65-F5344CB8AC3E}">
        <p14:creationId xmlns:p14="http://schemas.microsoft.com/office/powerpoint/2010/main" val="420911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 Up the Data</a:t>
            </a:r>
            <a:endParaRPr lang="en-US" dirty="0"/>
          </a:p>
        </p:txBody>
      </p:sp>
      <p:pic>
        <p:nvPicPr>
          <p:cNvPr id="4" name="Content Placeholder 3" descr="Screen Shot 2016-05-02 at 10.10.03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38" b="-3238"/>
          <a:stretch>
            <a:fillRect/>
          </a:stretch>
        </p:blipFill>
        <p:spPr>
          <a:xfrm>
            <a:off x="344714" y="1509125"/>
            <a:ext cx="8453668" cy="4691892"/>
          </a:xfrm>
        </p:spPr>
      </p:pic>
    </p:spTree>
    <p:extLst>
      <p:ext uri="{BB962C8B-B14F-4D97-AF65-F5344CB8AC3E}">
        <p14:creationId xmlns:p14="http://schemas.microsoft.com/office/powerpoint/2010/main" val="877296748"/>
      </p:ext>
    </p:extLst>
  </p:cSld>
  <p:clrMapOvr>
    <a:masterClrMapping/>
  </p:clrMapOvr>
</p:sld>
</file>

<file path=ppt/theme/theme1.xml><?xml version="1.0" encoding="utf-8"?>
<a:theme xmlns:a="http://schemas.openxmlformats.org/drawingml/2006/main" name="Revolution">
  <a:themeElements>
    <a:clrScheme name="Revolution">
      <a:dk1>
        <a:sysClr val="windowText" lastClr="000000"/>
      </a:dk1>
      <a:lt1>
        <a:sysClr val="window" lastClr="FFFFFF"/>
      </a:lt1>
      <a:dk2>
        <a:srgbClr val="1B3861"/>
      </a:dk2>
      <a:lt2>
        <a:srgbClr val="38ABED"/>
      </a:lt2>
      <a:accent1>
        <a:srgbClr val="0C5986"/>
      </a:accent1>
      <a:accent2>
        <a:srgbClr val="DDF53D"/>
      </a:accent2>
      <a:accent3>
        <a:srgbClr val="508709"/>
      </a:accent3>
      <a:accent4>
        <a:srgbClr val="BF5E00"/>
      </a:accent4>
      <a:accent5>
        <a:srgbClr val="9C0001"/>
      </a:accent5>
      <a:accent6>
        <a:srgbClr val="660075"/>
      </a:accent6>
      <a:hlink>
        <a:srgbClr val="ABF24D"/>
      </a:hlink>
      <a:folHlink>
        <a:srgbClr val="A0E7FB"/>
      </a:folHlink>
    </a:clrScheme>
    <a:fontScheme name="Revolution">
      <a:majorFont>
        <a:latin typeface="Trebuchet MS"/>
        <a:ea typeface=""/>
        <a:cs typeface=""/>
        <a:font script="Jpan" typeface="ＭＳ ゴシック"/>
      </a:majorFont>
      <a:minorFont>
        <a:latin typeface="Trebuchet MS"/>
        <a:ea typeface=""/>
        <a:cs typeface=""/>
        <a:font script="Jpan" typeface="ＭＳ ゴシック"/>
      </a:minorFont>
    </a:fontScheme>
    <a:fmtScheme name="Revolution">
      <a: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0800000">
              <a:srgbClr val="808080">
                <a:alpha val="75000"/>
              </a:srgbClr>
            </a:innerShdw>
          </a:effectLst>
        </a:effectStyle>
        <a:effectStyle>
          <a:effectLst>
            <a:innerShdw blurRad="50800" dist="25400" dir="13500000">
              <a:srgbClr val="808080">
                <a:alpha val="75000"/>
              </a:srgbClr>
            </a:innerShdw>
            <a:outerShdw blurRad="63500" dist="50800" dir="5400000" algn="br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1400000"/>
            </a:lightRig>
          </a:scene3d>
          <a:sp3d contourW="12700" prstMaterial="softmetal">
            <a:bevelT w="63500" h="254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Revolution.thmx</Template>
  <TotalTime>85</TotalTime>
  <Words>513</Words>
  <Application>Microsoft Macintosh PowerPoint</Application>
  <PresentationFormat>On-screen Show (4:3)</PresentationFormat>
  <Paragraphs>53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Revolution</vt:lpstr>
      <vt:lpstr>Animal Shelter Outcomes </vt:lpstr>
      <vt:lpstr>Glossary</vt:lpstr>
      <vt:lpstr>Acquiring the Data</vt:lpstr>
      <vt:lpstr>Hypothesis</vt:lpstr>
      <vt:lpstr>Exploratory Analysis</vt:lpstr>
      <vt:lpstr>Creating Dummy Variables</vt:lpstr>
      <vt:lpstr>Creating an Algorithm for Age</vt:lpstr>
      <vt:lpstr>More Analysis</vt:lpstr>
      <vt:lpstr>Cleaning Up the Data</vt:lpstr>
      <vt:lpstr>Machine Learning</vt:lpstr>
      <vt:lpstr>Random Forest</vt:lpstr>
      <vt:lpstr>Machine Learning II</vt:lpstr>
      <vt:lpstr>Machine Learning II (Cont’d)</vt:lpstr>
      <vt:lpstr>Machine Learning III</vt:lpstr>
      <vt:lpstr>Machine Learning IV</vt:lpstr>
      <vt:lpstr>Machine Learning IV (Died)</vt:lpstr>
      <vt:lpstr>Machine Learning (Euthanasia)</vt:lpstr>
      <vt:lpstr>Machine Learning IV (Return to Owner)</vt:lpstr>
      <vt:lpstr>Machine Learning IV (Transfer)</vt:lpstr>
      <vt:lpstr>Next Steps</vt:lpstr>
      <vt:lpstr>Special Thanks!</vt:lpstr>
      <vt:lpstr>Questions?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Animal Shelter Outcomes </dc:title>
  <dc:creator>Fixedgear E</dc:creator>
  <cp:lastModifiedBy>Fixedgear E</cp:lastModifiedBy>
  <cp:revision>12</cp:revision>
  <dcterms:created xsi:type="dcterms:W3CDTF">2016-05-03T04:17:11Z</dcterms:created>
  <dcterms:modified xsi:type="dcterms:W3CDTF">2016-05-03T05:42:52Z</dcterms:modified>
</cp:coreProperties>
</file>